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notesMasterIdLst>
    <p:notesMasterId r:id="rId23"/>
  </p:notesMasterIdLst>
  <p:sldIdLst>
    <p:sldId id="256" r:id="rId2"/>
    <p:sldId id="262" r:id="rId3"/>
    <p:sldId id="257" r:id="rId4"/>
    <p:sldId id="260" r:id="rId5"/>
    <p:sldId id="258" r:id="rId6"/>
    <p:sldId id="279" r:id="rId7"/>
    <p:sldId id="278" r:id="rId8"/>
    <p:sldId id="269" r:id="rId9"/>
    <p:sldId id="268" r:id="rId10"/>
    <p:sldId id="259" r:id="rId11"/>
    <p:sldId id="261" r:id="rId12"/>
    <p:sldId id="263" r:id="rId13"/>
    <p:sldId id="264" r:id="rId14"/>
    <p:sldId id="270" r:id="rId15"/>
    <p:sldId id="265" r:id="rId16"/>
    <p:sldId id="273" r:id="rId17"/>
    <p:sldId id="276" r:id="rId18"/>
    <p:sldId id="272" r:id="rId19"/>
    <p:sldId id="274" r:id="rId20"/>
    <p:sldId id="275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88" autoAdjust="0"/>
    <p:restoredTop sz="86410" autoAdjust="0"/>
  </p:normalViewPr>
  <p:slideViewPr>
    <p:cSldViewPr snapToGrid="0">
      <p:cViewPr varScale="1">
        <p:scale>
          <a:sx n="80" d="100"/>
          <a:sy n="80" d="100"/>
        </p:scale>
        <p:origin x="114" y="348"/>
      </p:cViewPr>
      <p:guideLst/>
    </p:cSldViewPr>
  </p:slideViewPr>
  <p:outlineViewPr>
    <p:cViewPr>
      <p:scale>
        <a:sx n="33" d="100"/>
        <a:sy n="33" d="100"/>
      </p:scale>
      <p:origin x="0" y="-100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1738F-21A9-4744-83E3-91F65878970E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FAE84-9D4D-4B90-BD8F-52AE04C54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5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47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sz="180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04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r>
              <a:rPr lang="en-US" sz="1800" dirty="0">
                <a:effectLst/>
              </a:rPr>
              <a:t>Component parts of MPI</a:t>
            </a:r>
          </a:p>
          <a:p>
            <a:pPr lvl="2"/>
            <a:r>
              <a:rPr lang="en-US" sz="1800" dirty="0">
                <a:effectLst/>
              </a:rPr>
              <a:t>Close relationships and maintenance</a:t>
            </a:r>
            <a:r>
              <a:rPr lang="en-US" sz="1800" baseline="0" dirty="0">
                <a:effectLst/>
              </a:rPr>
              <a:t> of </a:t>
            </a:r>
            <a:r>
              <a:rPr lang="en-US" sz="1800" dirty="0">
                <a:effectLst/>
              </a:rPr>
              <a:t>information flows</a:t>
            </a:r>
          </a:p>
          <a:p>
            <a:pPr lvl="2"/>
            <a:r>
              <a:rPr lang="en-US" sz="1800" dirty="0">
                <a:effectLst/>
              </a:rPr>
              <a:t>The secretariat and its critical role</a:t>
            </a:r>
          </a:p>
          <a:p>
            <a:pPr lvl="2"/>
            <a:r>
              <a:rPr lang="en-US" sz="1800" dirty="0">
                <a:effectLst/>
              </a:rPr>
              <a:t>Also flow of intelligence to assist committee’s annual planning and </a:t>
            </a:r>
            <a:r>
              <a:rPr lang="en-US" sz="1800" dirty="0" err="1">
                <a:effectLst/>
              </a:rPr>
              <a:t>prioritisation</a:t>
            </a:r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pPr lvl="2"/>
            <a:endParaRPr lang="en-US" sz="180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00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256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02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15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35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6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80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68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33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23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5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96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32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49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FAE84-9D4D-4B90-BD8F-52AE04C544F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7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1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53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33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5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61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9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09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86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60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087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8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7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1BC8-5DF1-4A7D-B709-45FEF24B6E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8800" b="1" dirty="0"/>
              <a:t>NAWAC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3C4E2-F5A8-4DA6-9146-273AFEFF98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The National Animal Welfare Advisory Committee</a:t>
            </a:r>
          </a:p>
          <a:p>
            <a:r>
              <a:rPr lang="en-US" sz="2800" b="1" dirty="0"/>
              <a:t>Chairperson: </a:t>
            </a:r>
            <a:r>
              <a:rPr lang="en-US" sz="2800" b="1" cap="none" dirty="0"/>
              <a:t>Gwyneth Verkerk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EA4AB-40F7-4163-A7D2-1AEEF46259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2892" y="20781"/>
            <a:ext cx="5739107" cy="430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7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A1D6A-0A0F-4D28-92A2-676957A6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Committee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61BB97-B22E-42F0-8617-0B1D806BF9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9727" y="0"/>
            <a:ext cx="5022273" cy="446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44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49F2C-E9F0-45F8-BA9B-DB2E248C7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did NAWAC come about?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39880-2CB6-4761-B0F9-AB30D2ABA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92482"/>
            <a:ext cx="10058400" cy="367661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400" dirty="0"/>
              <a:t>Section 57 of the Animal Welfare Act 1999 – established as an </a:t>
            </a:r>
            <a:r>
              <a:rPr lang="en-US" sz="2400" b="1" dirty="0"/>
              <a:t>independent </a:t>
            </a:r>
            <a:r>
              <a:rPr lang="en-US" sz="2400" dirty="0"/>
              <a:t>advisory committee</a:t>
            </a:r>
          </a:p>
          <a:p>
            <a:pPr lvl="1"/>
            <a:r>
              <a:rPr lang="en-US" sz="2400" dirty="0"/>
              <a:t>Terms of Reference: </a:t>
            </a:r>
          </a:p>
          <a:p>
            <a:pPr lvl="2"/>
            <a:r>
              <a:rPr lang="en-US" sz="2400" dirty="0"/>
              <a:t>To advise the Minister on any matter relating to the welfare of animals in NZ</a:t>
            </a:r>
          </a:p>
          <a:p>
            <a:pPr lvl="2"/>
            <a:r>
              <a:rPr lang="en-US" sz="2400" dirty="0"/>
              <a:t>To make recommendations to the Minister concerning the issue, amendment, suspension, revocation, and review of codes of welfare</a:t>
            </a:r>
          </a:p>
          <a:p>
            <a:pPr lvl="1"/>
            <a:r>
              <a:rPr lang="en-US" sz="2400" dirty="0"/>
              <a:t>Mechanisms:</a:t>
            </a:r>
          </a:p>
          <a:p>
            <a:pPr lvl="2"/>
            <a:r>
              <a:rPr lang="en-US" sz="2400" dirty="0"/>
              <a:t>Codes of welfare</a:t>
            </a:r>
          </a:p>
          <a:p>
            <a:pPr lvl="2"/>
            <a:r>
              <a:rPr lang="en-US" sz="2400" dirty="0"/>
              <a:t>Codes of practice</a:t>
            </a:r>
          </a:p>
          <a:p>
            <a:pPr lvl="2"/>
            <a:r>
              <a:rPr lang="en-US" sz="2400" dirty="0"/>
              <a:t>Opinion papers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F3DDB-6450-4001-9230-305C243D2BA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3383" y="0"/>
            <a:ext cx="2798617" cy="209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6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917A6-C373-421D-B98C-7D3BA7731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6603"/>
            <a:ext cx="10469880" cy="1450757"/>
          </a:xfrm>
        </p:spPr>
        <p:txBody>
          <a:bodyPr/>
          <a:lstStyle/>
          <a:p>
            <a:r>
              <a:rPr lang="en-US" b="1" dirty="0"/>
              <a:t>Where is NAWAC in the big picture?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679E021F-C004-4CEA-B4F2-DC6AE835C599}"/>
              </a:ext>
            </a:extLst>
          </p:cNvPr>
          <p:cNvSpPr/>
          <p:nvPr/>
        </p:nvSpPr>
        <p:spPr>
          <a:xfrm>
            <a:off x="2123852" y="3937257"/>
            <a:ext cx="2291931" cy="1914218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NAWAC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809140-7B78-41A2-AF62-2D2B696D4895}"/>
              </a:ext>
            </a:extLst>
          </p:cNvPr>
          <p:cNvGrpSpPr/>
          <p:nvPr/>
        </p:nvGrpSpPr>
        <p:grpSpPr>
          <a:xfrm>
            <a:off x="5283128" y="2837927"/>
            <a:ext cx="4662428" cy="3307082"/>
            <a:chOff x="5853343" y="2700198"/>
            <a:chExt cx="4662428" cy="330708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EDF2F79-6CC5-4AC5-86EE-6DDB58EB776D}"/>
                </a:ext>
              </a:extLst>
            </p:cNvPr>
            <p:cNvGrpSpPr/>
            <p:nvPr/>
          </p:nvGrpSpPr>
          <p:grpSpPr>
            <a:xfrm>
              <a:off x="5853343" y="2700198"/>
              <a:ext cx="4662428" cy="3307082"/>
              <a:chOff x="4909338" y="2232660"/>
              <a:chExt cx="5902997" cy="4056612"/>
            </a:xfrm>
          </p:grpSpPr>
          <p:sp>
            <p:nvSpPr>
              <p:cNvPr id="17" name="Hexagon 16">
                <a:extLst>
                  <a:ext uri="{FF2B5EF4-FFF2-40B4-BE49-F238E27FC236}">
                    <a16:creationId xmlns:a16="http://schemas.microsoft.com/office/drawing/2014/main" id="{EE5DB525-74FC-4383-884F-B851D34CC51D}"/>
                  </a:ext>
                </a:extLst>
              </p:cNvPr>
              <p:cNvSpPr/>
              <p:nvPr/>
            </p:nvSpPr>
            <p:spPr>
              <a:xfrm>
                <a:off x="6362699" y="4260966"/>
                <a:ext cx="2618735" cy="2028306"/>
              </a:xfrm>
              <a:prstGeom prst="hex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Verification services</a:t>
                </a:r>
              </a:p>
            </p:txBody>
          </p:sp>
          <p:sp>
            <p:nvSpPr>
              <p:cNvPr id="11" name="Hexagon 10">
                <a:extLst>
                  <a:ext uri="{FF2B5EF4-FFF2-40B4-BE49-F238E27FC236}">
                    <a16:creationId xmlns:a16="http://schemas.microsoft.com/office/drawing/2014/main" id="{2B1CA5D8-D031-4A16-BA20-009C34B7160E}"/>
                  </a:ext>
                </a:extLst>
              </p:cNvPr>
              <p:cNvSpPr/>
              <p:nvPr/>
            </p:nvSpPr>
            <p:spPr>
              <a:xfrm>
                <a:off x="4909338" y="3275253"/>
                <a:ext cx="2132395" cy="2028306"/>
              </a:xfrm>
              <a:prstGeom prst="hex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Policy</a:t>
                </a:r>
              </a:p>
            </p:txBody>
          </p:sp>
          <p:sp>
            <p:nvSpPr>
              <p:cNvPr id="18" name="Hexagon 17">
                <a:extLst>
                  <a:ext uri="{FF2B5EF4-FFF2-40B4-BE49-F238E27FC236}">
                    <a16:creationId xmlns:a16="http://schemas.microsoft.com/office/drawing/2014/main" id="{876534DC-F3A9-4435-8448-D11BA46831A1}"/>
                  </a:ext>
                </a:extLst>
              </p:cNvPr>
              <p:cNvSpPr/>
              <p:nvPr/>
            </p:nvSpPr>
            <p:spPr>
              <a:xfrm>
                <a:off x="8229845" y="3328652"/>
                <a:ext cx="2582490" cy="2028306"/>
              </a:xfrm>
              <a:prstGeom prst="hex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Compliance</a:t>
                </a:r>
              </a:p>
            </p:txBody>
          </p:sp>
          <p:sp>
            <p:nvSpPr>
              <p:cNvPr id="19" name="Hexagon 18">
                <a:extLst>
                  <a:ext uri="{FF2B5EF4-FFF2-40B4-BE49-F238E27FC236}">
                    <a16:creationId xmlns:a16="http://schemas.microsoft.com/office/drawing/2014/main" id="{345A64F7-E8E2-4787-9A55-86107B9A470D}"/>
                  </a:ext>
                </a:extLst>
              </p:cNvPr>
              <p:cNvSpPr/>
              <p:nvPr/>
            </p:nvSpPr>
            <p:spPr>
              <a:xfrm>
                <a:off x="6394207" y="2232660"/>
                <a:ext cx="2641891" cy="2028306"/>
              </a:xfrm>
              <a:prstGeom prst="hex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Safe</a:t>
                </a:r>
              </a:p>
              <a:p>
                <a:pPr algn="ctr"/>
                <a:r>
                  <a:rPr lang="en-US" sz="2000" b="1" dirty="0">
                    <a:solidFill>
                      <a:schemeClr val="tx1"/>
                    </a:solidFill>
                  </a:rPr>
                  <a:t>Guarding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639D3B-02CF-4025-9605-804773D9D149}"/>
                </a:ext>
              </a:extLst>
            </p:cNvPr>
            <p:cNvSpPr txBox="1"/>
            <p:nvPr/>
          </p:nvSpPr>
          <p:spPr>
            <a:xfrm>
              <a:off x="7553814" y="3781921"/>
              <a:ext cx="104227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MPI</a:t>
              </a:r>
            </a:p>
          </p:txBody>
        </p:sp>
      </p:grpSp>
      <p:sp>
        <p:nvSpPr>
          <p:cNvPr id="22" name="Hexagon 21">
            <a:extLst>
              <a:ext uri="{FF2B5EF4-FFF2-40B4-BE49-F238E27FC236}">
                <a16:creationId xmlns:a16="http://schemas.microsoft.com/office/drawing/2014/main" id="{4F466218-98C6-4218-98EB-2A4A482085DD}"/>
              </a:ext>
            </a:extLst>
          </p:cNvPr>
          <p:cNvSpPr/>
          <p:nvPr/>
        </p:nvSpPr>
        <p:spPr>
          <a:xfrm>
            <a:off x="4923883" y="3022900"/>
            <a:ext cx="1803047" cy="87470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Secretariat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A6E3F1-8709-45B8-BCC0-29873A5CC55D}"/>
              </a:ext>
            </a:extLst>
          </p:cNvPr>
          <p:cNvGrpSpPr/>
          <p:nvPr/>
        </p:nvGrpSpPr>
        <p:grpSpPr>
          <a:xfrm>
            <a:off x="2813082" y="1983792"/>
            <a:ext cx="2572307" cy="914400"/>
            <a:chOff x="3478829" y="1737360"/>
            <a:chExt cx="2572307" cy="9144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D06EA1-11D3-4C4A-BF22-6CAEF2117BD8}"/>
                </a:ext>
              </a:extLst>
            </p:cNvPr>
            <p:cNvSpPr/>
            <p:nvPr/>
          </p:nvSpPr>
          <p:spPr>
            <a:xfrm>
              <a:off x="3478829" y="1737360"/>
              <a:ext cx="2572307" cy="9144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C36B2A-5C26-42F3-AF7A-21E005A3398D}"/>
                </a:ext>
              </a:extLst>
            </p:cNvPr>
            <p:cNvSpPr txBox="1"/>
            <p:nvPr/>
          </p:nvSpPr>
          <p:spPr>
            <a:xfrm>
              <a:off x="3968038" y="1908350"/>
              <a:ext cx="18573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MINISTER</a:t>
              </a:r>
            </a:p>
          </p:txBody>
        </p:sp>
      </p:grp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F938D0FA-E875-4FE5-A279-CAA5484D9DC3}"/>
              </a:ext>
            </a:extLst>
          </p:cNvPr>
          <p:cNvSpPr/>
          <p:nvPr/>
        </p:nvSpPr>
        <p:spPr>
          <a:xfrm>
            <a:off x="8994798" y="3950109"/>
            <a:ext cx="731520" cy="1216152"/>
          </a:xfrm>
          <a:prstGeom prst="curvedLef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Arrow: Curved Left 27">
            <a:extLst>
              <a:ext uri="{FF2B5EF4-FFF2-40B4-BE49-F238E27FC236}">
                <a16:creationId xmlns:a16="http://schemas.microsoft.com/office/drawing/2014/main" id="{E3A97FD5-E231-4A16-92F1-C3B6FCE861E9}"/>
              </a:ext>
            </a:extLst>
          </p:cNvPr>
          <p:cNvSpPr/>
          <p:nvPr/>
        </p:nvSpPr>
        <p:spPr>
          <a:xfrm rot="10214731">
            <a:off x="5626293" y="3926470"/>
            <a:ext cx="731520" cy="1216152"/>
          </a:xfrm>
          <a:prstGeom prst="curvedLef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Arrow: Curved Left 28">
            <a:extLst>
              <a:ext uri="{FF2B5EF4-FFF2-40B4-BE49-F238E27FC236}">
                <a16:creationId xmlns:a16="http://schemas.microsoft.com/office/drawing/2014/main" id="{8890A042-E9C2-4BC6-8377-E7A67CC69DED}"/>
              </a:ext>
            </a:extLst>
          </p:cNvPr>
          <p:cNvSpPr/>
          <p:nvPr/>
        </p:nvSpPr>
        <p:spPr>
          <a:xfrm rot="4830862">
            <a:off x="5485610" y="3325573"/>
            <a:ext cx="692539" cy="3488704"/>
          </a:xfrm>
          <a:prstGeom prst="curvedLef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Left-Right 29">
            <a:extLst>
              <a:ext uri="{FF2B5EF4-FFF2-40B4-BE49-F238E27FC236}">
                <a16:creationId xmlns:a16="http://schemas.microsoft.com/office/drawing/2014/main" id="{0BA98D5A-3707-4572-B3D3-48D3814F7DD1}"/>
              </a:ext>
            </a:extLst>
          </p:cNvPr>
          <p:cNvSpPr/>
          <p:nvPr/>
        </p:nvSpPr>
        <p:spPr>
          <a:xfrm rot="20323104">
            <a:off x="3827281" y="3772395"/>
            <a:ext cx="1428552" cy="362861"/>
          </a:xfrm>
          <a:prstGeom prst="leftRight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FA102400-1B72-4B53-A626-AD56D0E23D55}"/>
              </a:ext>
            </a:extLst>
          </p:cNvPr>
          <p:cNvSpPr/>
          <p:nvPr/>
        </p:nvSpPr>
        <p:spPr>
          <a:xfrm rot="16200000">
            <a:off x="2846924" y="3375953"/>
            <a:ext cx="1442023" cy="242967"/>
          </a:xfrm>
          <a:prstGeom prst="left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A289A6-7C67-456C-B1FA-38C9918130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6250" y="0"/>
            <a:ext cx="2825750" cy="2514600"/>
          </a:xfrm>
          <a:prstGeom prst="rect">
            <a:avLst/>
          </a:prstGeom>
        </p:spPr>
      </p:pic>
      <p:sp>
        <p:nvSpPr>
          <p:cNvPr id="3" name="Arrow: Left-Up 2">
            <a:extLst>
              <a:ext uri="{FF2B5EF4-FFF2-40B4-BE49-F238E27FC236}">
                <a16:creationId xmlns:a16="http://schemas.microsoft.com/office/drawing/2014/main" id="{154B78B8-9D3C-44B7-A6B8-277385095CCE}"/>
              </a:ext>
            </a:extLst>
          </p:cNvPr>
          <p:cNvSpPr/>
          <p:nvPr/>
        </p:nvSpPr>
        <p:spPr>
          <a:xfrm rot="14667937">
            <a:off x="5573538" y="1798052"/>
            <a:ext cx="1261247" cy="1438949"/>
          </a:xfrm>
          <a:prstGeom prst="leftUpArrow">
            <a:avLst>
              <a:gd name="adj1" fmla="val 6230"/>
              <a:gd name="adj2" fmla="val 25231"/>
              <a:gd name="adj3" fmla="val 25000"/>
            </a:avLst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0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59C1-2DFA-4AA5-86DA-E7E472A4C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are codes developed?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F5A4-911C-4FCD-B6C3-4F88AD8BB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42667"/>
            <a:ext cx="8817598" cy="1686185"/>
          </a:xfrm>
        </p:spPr>
        <p:txBody>
          <a:bodyPr>
            <a:noAutofit/>
          </a:bodyPr>
          <a:lstStyle/>
          <a:p>
            <a:pPr marL="862013" lvl="3" indent="-457200"/>
            <a:r>
              <a:rPr lang="en-US" sz="2400" dirty="0"/>
              <a:t>Collaborative process with stakeholders</a:t>
            </a:r>
          </a:p>
          <a:p>
            <a:pPr marL="862013" lvl="3" indent="-457200"/>
            <a:r>
              <a:rPr lang="en-US" sz="2400" dirty="0"/>
              <a:t>Public consultation</a:t>
            </a:r>
          </a:p>
          <a:p>
            <a:pPr marL="862013" lvl="3" indent="-457200"/>
            <a:r>
              <a:rPr lang="en-US" sz="2400" dirty="0"/>
              <a:t>Scientific peer review</a:t>
            </a:r>
          </a:p>
          <a:p>
            <a:pPr marL="862013" lvl="3" indent="-457200"/>
            <a:r>
              <a:rPr lang="en-US" sz="2400" dirty="0"/>
              <a:t>Decision process using Multi-Criteria Decision Analysis matrix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30CC9C-06D6-4AAA-99AB-A5B776FF7ED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327" y="-1"/>
            <a:ext cx="2507673" cy="34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48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549E6-2DA8-46B6-8204-2ECC1459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MCDA analysis matrix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BD6A14-1AFD-4B17-A7AB-3B66436EEF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004010"/>
              </p:ext>
            </p:extLst>
          </p:nvPr>
        </p:nvGraphicFramePr>
        <p:xfrm>
          <a:off x="0" y="1859973"/>
          <a:ext cx="12191997" cy="44784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9027">
                  <a:extLst>
                    <a:ext uri="{9D8B030D-6E8A-4147-A177-3AD203B41FA5}">
                      <a16:colId xmlns:a16="http://schemas.microsoft.com/office/drawing/2014/main" val="2511338248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604549551"/>
                    </a:ext>
                  </a:extLst>
                </a:gridCol>
                <a:gridCol w="1350818">
                  <a:extLst>
                    <a:ext uri="{9D8B030D-6E8A-4147-A177-3AD203B41FA5}">
                      <a16:colId xmlns:a16="http://schemas.microsoft.com/office/drawing/2014/main" val="1174922997"/>
                    </a:ext>
                  </a:extLst>
                </a:gridCol>
                <a:gridCol w="1558637">
                  <a:extLst>
                    <a:ext uri="{9D8B030D-6E8A-4147-A177-3AD203B41FA5}">
                      <a16:colId xmlns:a16="http://schemas.microsoft.com/office/drawing/2014/main" val="3559274021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1702616233"/>
                    </a:ext>
                  </a:extLst>
                </a:gridCol>
                <a:gridCol w="1537855">
                  <a:extLst>
                    <a:ext uri="{9D8B030D-6E8A-4147-A177-3AD203B41FA5}">
                      <a16:colId xmlns:a16="http://schemas.microsoft.com/office/drawing/2014/main" val="2540109077"/>
                    </a:ext>
                  </a:extLst>
                </a:gridCol>
                <a:gridCol w="1745672">
                  <a:extLst>
                    <a:ext uri="{9D8B030D-6E8A-4147-A177-3AD203B41FA5}">
                      <a16:colId xmlns:a16="http://schemas.microsoft.com/office/drawing/2014/main" val="2158761614"/>
                    </a:ext>
                  </a:extLst>
                </a:gridCol>
                <a:gridCol w="2050470">
                  <a:extLst>
                    <a:ext uri="{9D8B030D-6E8A-4147-A177-3AD203B41FA5}">
                      <a16:colId xmlns:a16="http://schemas.microsoft.com/office/drawing/2014/main" val="2625028967"/>
                    </a:ext>
                  </a:extLst>
                </a:gridCol>
              </a:tblGrid>
              <a:tr h="8093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Food and Water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Shelter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Behaviour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Pain Distress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Health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2400" b="1" dirty="0">
                          <a:effectLst/>
                        </a:rPr>
                        <a:t>Total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75277068"/>
                  </a:ext>
                </a:extLst>
              </a:tr>
              <a:tr h="46202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Farrowing crate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Sow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2.6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18.6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62047533"/>
                  </a:ext>
                </a:extLst>
              </a:tr>
              <a:tr h="462025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Piglets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20.6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168817"/>
                  </a:ext>
                </a:extLst>
              </a:tr>
              <a:tr h="46202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Farrowing pen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Sow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20.6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1149593"/>
                  </a:ext>
                </a:extLst>
              </a:tr>
              <a:tr h="462025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Piglets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4.2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20.2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234309"/>
                  </a:ext>
                </a:extLst>
              </a:tr>
              <a:tr h="46202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Outdoor farrowing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Sow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4.4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20.0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16941890"/>
                  </a:ext>
                </a:extLst>
              </a:tr>
              <a:tr h="462025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Piglets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2.8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16.0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416456"/>
                  </a:ext>
                </a:extLst>
              </a:tr>
              <a:tr h="42622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Indoor group farrowing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Sow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4.6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20.2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41350850"/>
                  </a:ext>
                </a:extLst>
              </a:tr>
              <a:tr h="470774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Piglets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3.8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3.6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3.4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NZ" sz="1800" b="1" dirty="0">
                          <a:effectLst/>
                        </a:rPr>
                        <a:t>17.8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6484935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FBE71B4-C92A-4254-BF39-56F70C579C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97" t="27121" r="29848" b="24848"/>
          <a:stretch/>
        </p:blipFill>
        <p:spPr>
          <a:xfrm>
            <a:off x="9860973" y="-73869"/>
            <a:ext cx="2331026" cy="18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38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859C1-2DFA-4AA5-86DA-E7E472A4C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are codes developed?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F5A4-911C-4FCD-B6C3-4F88AD8BB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70067"/>
            <a:ext cx="8817598" cy="2386941"/>
          </a:xfrm>
        </p:spPr>
        <p:txBody>
          <a:bodyPr>
            <a:noAutofit/>
          </a:bodyPr>
          <a:lstStyle/>
          <a:p>
            <a:pPr marL="1033463" lvl="5" indent="-463550"/>
            <a:r>
              <a:rPr lang="en-US" sz="2400" b="1" dirty="0"/>
              <a:t>Code</a:t>
            </a:r>
            <a:r>
              <a:rPr lang="en-US" sz="2400" dirty="0"/>
              <a:t> – describes Minimum Standards, Recommended Best Practice, and General Information</a:t>
            </a:r>
          </a:p>
          <a:p>
            <a:pPr marL="1033463" lvl="5" indent="-463550"/>
            <a:r>
              <a:rPr lang="en-US" sz="2400" b="1" dirty="0"/>
              <a:t>Code Report </a:t>
            </a:r>
            <a:r>
              <a:rPr lang="en-US" sz="2400" dirty="0"/>
              <a:t>- describes the issues considered during consultation, and why particular, especially controversial, decisions were made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5A2306-BB55-4464-A21D-51A40F5311B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673" y="0"/>
            <a:ext cx="2445327" cy="322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47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D6710-433B-4FD9-A686-C6B4A429E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must NAWAC consider?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7632A-009B-4C37-B850-AF88D7893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60034"/>
            <a:ext cx="10058400" cy="402336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Scientific understanding of animals’ needs</a:t>
            </a:r>
          </a:p>
          <a:p>
            <a:pPr lvl="1"/>
            <a:r>
              <a:rPr lang="en-US" sz="2400" dirty="0"/>
              <a:t>Practical experience and available technology</a:t>
            </a:r>
          </a:p>
          <a:p>
            <a:pPr lvl="1"/>
            <a:r>
              <a:rPr lang="en-US" sz="2400" dirty="0"/>
              <a:t>Good practice</a:t>
            </a:r>
          </a:p>
          <a:p>
            <a:pPr lvl="1"/>
            <a:r>
              <a:rPr lang="en-US" sz="2400" dirty="0"/>
              <a:t>Practicality of making changes</a:t>
            </a:r>
          </a:p>
          <a:p>
            <a:pPr lvl="1"/>
            <a:r>
              <a:rPr lang="en-US" sz="2400" dirty="0"/>
              <a:t>International trends</a:t>
            </a:r>
          </a:p>
          <a:p>
            <a:pPr lvl="1"/>
            <a:r>
              <a:rPr lang="en-US" sz="2400" dirty="0"/>
              <a:t>Societal ethical concerns</a:t>
            </a:r>
          </a:p>
          <a:p>
            <a:pPr lvl="1"/>
            <a:r>
              <a:rPr lang="en-US" sz="2400" dirty="0"/>
              <a:t>Economic implications</a:t>
            </a:r>
          </a:p>
          <a:p>
            <a:pPr lvl="1"/>
            <a:r>
              <a:rPr lang="en-US" sz="2400" dirty="0"/>
              <a:t>Religious and cultural practices, and</a:t>
            </a:r>
          </a:p>
          <a:p>
            <a:pPr lvl="1"/>
            <a:r>
              <a:rPr lang="en-US" sz="2400" dirty="0"/>
              <a:t>Whether any adverse animal welfare outcomes are reasonable or necessary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CBD05-3192-4CC5-8B1F-B10EB6F2A07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283" y="-1"/>
            <a:ext cx="2455718" cy="343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14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56A3E-6A57-48CB-9BB6-B2934088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happens then?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FFEFF-CA51-4A5E-B28B-03B96576E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34044"/>
            <a:ext cx="10058400" cy="3635049"/>
          </a:xfrm>
        </p:spPr>
        <p:txBody>
          <a:bodyPr>
            <a:normAutofit/>
          </a:bodyPr>
          <a:lstStyle/>
          <a:p>
            <a:pPr lvl="1"/>
            <a:r>
              <a:rPr lang="en-NZ" sz="2400" dirty="0"/>
              <a:t>Code recommended to the Minister</a:t>
            </a:r>
          </a:p>
          <a:p>
            <a:pPr lvl="1"/>
            <a:r>
              <a:rPr lang="en-NZ" sz="2400" dirty="0"/>
              <a:t>Policy process – now includes consideration for regulations</a:t>
            </a:r>
          </a:p>
          <a:p>
            <a:pPr lvl="1"/>
            <a:r>
              <a:rPr lang="en-NZ" sz="2400" dirty="0"/>
              <a:t>Legal process</a:t>
            </a:r>
          </a:p>
          <a:p>
            <a:pPr lvl="1"/>
            <a:r>
              <a:rPr lang="en-NZ" sz="2400" dirty="0"/>
              <a:t>Code issued by the Minister for Primary Industries</a:t>
            </a:r>
          </a:p>
          <a:p>
            <a:pPr lvl="1"/>
            <a:r>
              <a:rPr lang="en-NZ" sz="2400" dirty="0"/>
              <a:t>Dissemination of code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43BEFE-9704-4BF5-A7ED-1A99F68BFEB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283" y="0"/>
            <a:ext cx="2455718" cy="340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45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B19D-EACC-48FF-B4D3-85886B748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Who is on the Committee?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E75FA-FAF2-4304-94B9-4A87468B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69"/>
            <a:ext cx="10058400" cy="4023360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2400" dirty="0"/>
              <a:t>Appointed by the Minister</a:t>
            </a:r>
          </a:p>
          <a:p>
            <a:pPr lvl="1"/>
            <a:r>
              <a:rPr lang="en-US" sz="2400" dirty="0"/>
              <a:t>Up to 10 ordinary members plus chair</a:t>
            </a:r>
          </a:p>
          <a:p>
            <a:pPr lvl="1"/>
            <a:r>
              <a:rPr lang="en-US" sz="2400" dirty="0"/>
              <a:t>Required to possess knowledge and experience in a range of areas including: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Veterinary, agricultural and animal science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The commercial uses of animals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Care breeding and management of companion animals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Ethical standards and conduct in respect of animals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Animal welfare advocacy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The public interest in respect of animals</a:t>
            </a:r>
          </a:p>
          <a:p>
            <a:pPr lvl="3">
              <a:tabLst>
                <a:tab pos="1143000" algn="l"/>
              </a:tabLst>
            </a:pPr>
            <a:r>
              <a:rPr lang="en-US" sz="2400" dirty="0"/>
              <a:t>Environmental and conservation management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BF86C8-39F8-47DB-9490-C470AC7501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6282" y="-1"/>
            <a:ext cx="2455718" cy="260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7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A4091-B8BC-4C32-B341-F7C1B6CDD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does the committee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CB9F0-0BB5-4FA3-95F5-3A70E8778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109354"/>
            <a:ext cx="6882939" cy="4042064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Quarterly meetings of the full committee</a:t>
            </a:r>
          </a:p>
          <a:p>
            <a:pPr lvl="1"/>
            <a:r>
              <a:rPr lang="en-US" sz="2400" dirty="0"/>
              <a:t>Work done by subcommittees </a:t>
            </a:r>
          </a:p>
          <a:p>
            <a:pPr lvl="2"/>
            <a:r>
              <a:rPr lang="en-US" sz="2400" dirty="0"/>
              <a:t>3-4 members </a:t>
            </a:r>
          </a:p>
          <a:p>
            <a:pPr lvl="2"/>
            <a:r>
              <a:rPr lang="en-US" sz="2400" dirty="0"/>
              <a:t>Critical input from Secretariat, especially in science advisory role</a:t>
            </a:r>
          </a:p>
          <a:p>
            <a:pPr lvl="1"/>
            <a:r>
              <a:rPr lang="en-US" sz="2400" dirty="0"/>
              <a:t>Annual workplan </a:t>
            </a:r>
          </a:p>
          <a:p>
            <a:pPr lvl="2"/>
            <a:r>
              <a:rPr lang="en-US" sz="2400" dirty="0"/>
              <a:t>Reviewed each November</a:t>
            </a:r>
          </a:p>
          <a:p>
            <a:pPr lvl="2"/>
            <a:r>
              <a:rPr lang="en-US" sz="2400" dirty="0"/>
              <a:t>Framework to determine high priority issues</a:t>
            </a:r>
          </a:p>
          <a:p>
            <a:pPr lvl="2"/>
            <a:r>
              <a:rPr lang="en-US" sz="2400" dirty="0"/>
              <a:t>Animal welfare impact score (number affected x welfare impact)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348733-6EB9-4BBA-8951-E778848DE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07582" y="2730911"/>
            <a:ext cx="3345873" cy="35848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anchor="ctr">
            <a:normAutofit fontScale="70000" lnSpcReduction="20000"/>
          </a:bodyPr>
          <a:lstStyle/>
          <a:p>
            <a:pPr marL="542608" lvl="1" indent="-342900">
              <a:spcBef>
                <a:spcPts val="1200"/>
              </a:spcBef>
            </a:pPr>
            <a:r>
              <a:rPr lang="en-US" sz="2400" b="1" dirty="0"/>
              <a:t>Breeding</a:t>
            </a:r>
          </a:p>
          <a:p>
            <a:pPr marL="542608" lvl="1" indent="-342900"/>
            <a:r>
              <a:rPr lang="en-US" sz="2400" b="1" dirty="0"/>
              <a:t>Codes Review</a:t>
            </a:r>
          </a:p>
          <a:p>
            <a:pPr marL="542608" lvl="1" indent="-342900"/>
            <a:r>
              <a:rPr lang="en-US" sz="2400" b="1" dirty="0"/>
              <a:t>Dairy cattle</a:t>
            </a:r>
          </a:p>
          <a:p>
            <a:pPr marL="542608" lvl="1" indent="-342900"/>
            <a:r>
              <a:rPr lang="en-US" sz="2400" b="1" dirty="0"/>
              <a:t>Animal sentience and the ‘Good Life’ concept</a:t>
            </a:r>
          </a:p>
          <a:p>
            <a:pPr marL="542608" lvl="1" indent="-342900"/>
            <a:r>
              <a:rPr lang="en-US" sz="2400" b="1" dirty="0"/>
              <a:t>Fitness and health of the AW system</a:t>
            </a:r>
          </a:p>
          <a:p>
            <a:pPr marL="542608" lvl="1" indent="-342900"/>
            <a:r>
              <a:rPr lang="en-US" sz="2400" b="1" dirty="0"/>
              <a:t>Implementation of standards</a:t>
            </a:r>
          </a:p>
          <a:p>
            <a:pPr marL="542608" lvl="1" indent="-342900"/>
            <a:r>
              <a:rPr lang="en-US" sz="2400" b="1" dirty="0"/>
              <a:t>Layer hens interpretation</a:t>
            </a:r>
          </a:p>
          <a:p>
            <a:pPr marL="542608" lvl="1" indent="-342900"/>
            <a:r>
              <a:rPr lang="en-US" sz="2400" b="1" dirty="0"/>
              <a:t>Exhibition, entertainment  and encounter</a:t>
            </a:r>
          </a:p>
          <a:p>
            <a:pPr marL="542608" lvl="1" indent="-342900"/>
            <a:r>
              <a:rPr lang="en-US" sz="2400" b="1" dirty="0"/>
              <a:t>Regulations</a:t>
            </a:r>
          </a:p>
          <a:p>
            <a:pPr marL="542608" lvl="1" indent="-342900"/>
            <a:r>
              <a:rPr lang="en-US" sz="2400" b="1" dirty="0"/>
              <a:t>Temporary housing – companion animals</a:t>
            </a:r>
          </a:p>
          <a:p>
            <a:pPr marL="542608" lvl="1" indent="-342900"/>
            <a:r>
              <a:rPr lang="en-US" sz="2400" b="1" dirty="0"/>
              <a:t>Wildlife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FEE745-FDA6-4BB4-95E9-916C3183EC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01200" y="0"/>
            <a:ext cx="2590800" cy="266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22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23F3-B757-4F20-840C-09691EA9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493" y="1021998"/>
            <a:ext cx="10058400" cy="3566160"/>
          </a:xfrm>
        </p:spPr>
        <p:txBody>
          <a:bodyPr/>
          <a:lstStyle/>
          <a:p>
            <a:r>
              <a:rPr lang="en-US" b="1" dirty="0"/>
              <a:t>Future</a:t>
            </a:r>
            <a:r>
              <a:rPr lang="en-US" dirty="0"/>
              <a:t> </a:t>
            </a:r>
            <a:r>
              <a:rPr lang="en-US" b="1" dirty="0"/>
              <a:t>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A2D331-5E44-4309-B71A-DAE4DBF5AD6A}"/>
              </a:ext>
            </a:extLst>
          </p:cNvPr>
          <p:cNvSpPr txBox="1"/>
          <p:nvPr/>
        </p:nvSpPr>
        <p:spPr>
          <a:xfrm>
            <a:off x="1454727" y="4617253"/>
            <a:ext cx="6375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Implementing the 2015 Amendment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EA3147-AC75-4D7A-86B9-7ECCD53C8C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8312" y="0"/>
            <a:ext cx="4123688" cy="374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05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B35F-29C6-4E93-9ED1-7E420871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Introduction of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44E8D-22B4-4273-81D5-CAAC7E5A3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34284"/>
          </a:xfrm>
        </p:spPr>
        <p:txBody>
          <a:bodyPr>
            <a:noAutofit/>
          </a:bodyPr>
          <a:lstStyle/>
          <a:p>
            <a:pPr marL="201168" lvl="1" indent="0">
              <a:buNone/>
            </a:pPr>
            <a:r>
              <a:rPr lang="en-US" sz="2400" dirty="0"/>
              <a:t>From compliance and policy/legal perspectives:</a:t>
            </a:r>
          </a:p>
          <a:p>
            <a:pPr lvl="2">
              <a:buSzPct val="100000"/>
              <a:buFont typeface="Courier New" panose="02070309020205020404" pitchFamily="49" charset="0"/>
              <a:buChar char="o"/>
            </a:pPr>
            <a:r>
              <a:rPr lang="en-US" sz="2400" dirty="0"/>
              <a:t>Many minimum standards in codes are imprecise so not enforceable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2400" b="1" i="1" dirty="0"/>
              <a:t> …      appropriate 	  …	adequate    …	sufficient    …</a:t>
            </a:r>
          </a:p>
          <a:p>
            <a:pPr lvl="2">
              <a:buSzPct val="100000"/>
              <a:buFont typeface="Courier New" panose="02070309020205020404" pitchFamily="49" charset="0"/>
              <a:buChar char="o"/>
            </a:pPr>
            <a:r>
              <a:rPr lang="en-US" sz="2400" dirty="0"/>
              <a:t>Prosecutions based on “cruelty” charges</a:t>
            </a:r>
          </a:p>
          <a:p>
            <a:pPr lvl="2">
              <a:buSzPct val="100000"/>
              <a:buFont typeface="Courier New" panose="02070309020205020404" pitchFamily="49" charset="0"/>
              <a:buChar char="o"/>
            </a:pPr>
            <a:r>
              <a:rPr lang="en-US" sz="2400" dirty="0"/>
              <a:t>No opportunity for e.g. fines for lower level breaches</a:t>
            </a:r>
          </a:p>
          <a:p>
            <a:pPr marL="384048" lvl="2" indent="0">
              <a:buNone/>
            </a:pPr>
            <a:endParaRPr lang="en-US" sz="1000" dirty="0"/>
          </a:p>
          <a:p>
            <a:pPr marL="382588" lvl="2" indent="-206375">
              <a:buNone/>
            </a:pPr>
            <a:r>
              <a:rPr lang="en-US" sz="2400" dirty="0"/>
              <a:t>MPI Policy: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Initial focus - regulations for bobby calves (2015)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Minimum Standards reviewed for adaptation to regulations (approx 200)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Public consultation of 85 possible new regulations (early 2016)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Completed work on 46 in August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34A90-695A-46BF-8BDF-F48F957803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7291" y="1"/>
            <a:ext cx="2694708" cy="233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05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4C2A2-9ABD-41B4-9991-F790DEDB1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Relevant to you…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614ED-2C3D-4E99-A681-DFA0EDACE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69126"/>
            <a:ext cx="10058400" cy="34999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Proposed to commence October 2018: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Transitional dates to prohibit the use of conventional cages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Prohibit induced </a:t>
            </a:r>
            <a:r>
              <a:rPr lang="en-US" sz="2800" dirty="0" err="1"/>
              <a:t>moulting</a:t>
            </a:r>
            <a:endParaRPr lang="en-US" sz="2800" dirty="0"/>
          </a:p>
          <a:p>
            <a:pPr marL="0" lvl="8" indent="0">
              <a:buNone/>
            </a:pPr>
            <a:endParaRPr lang="en-US" sz="2800" dirty="0"/>
          </a:p>
          <a:p>
            <a:pPr marL="0" lvl="8" indent="0">
              <a:buNone/>
            </a:pPr>
            <a:r>
              <a:rPr lang="en-US" sz="2800" dirty="0"/>
              <a:t>Working group in 2018:</a:t>
            </a:r>
          </a:p>
          <a:p>
            <a:pPr marL="514350" lvl="8" indent="-514350">
              <a:buFont typeface="+mj-lt"/>
              <a:buAutoNum type="arabicPeriod"/>
            </a:pPr>
            <a:r>
              <a:rPr lang="en-US" sz="2800" dirty="0"/>
              <a:t>Stocking densities</a:t>
            </a:r>
          </a:p>
          <a:p>
            <a:pPr marL="514350" lvl="8" indent="-514350">
              <a:buFont typeface="+mj-lt"/>
              <a:buAutoNum type="arabicPeriod"/>
            </a:pPr>
            <a:r>
              <a:rPr lang="en-US" sz="2800" dirty="0"/>
              <a:t>Housing and equipment design</a:t>
            </a:r>
          </a:p>
          <a:p>
            <a:pPr marL="514350" lvl="8" indent="-514350">
              <a:buFont typeface="+mj-lt"/>
              <a:buAutoNum type="arabicPeriod"/>
            </a:pPr>
            <a:r>
              <a:rPr lang="en-US" sz="2800" dirty="0"/>
              <a:t>Further code review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0DF1A-1FFF-4455-B289-ABC530967C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3139" y="0"/>
            <a:ext cx="2718862" cy="282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llout: Down Arrow 11">
            <a:extLst>
              <a:ext uri="{FF2B5EF4-FFF2-40B4-BE49-F238E27FC236}">
                <a16:creationId xmlns:a16="http://schemas.microsoft.com/office/drawing/2014/main" id="{88364CE6-85FA-4C6E-A04D-A0C2476CE7D3}"/>
              </a:ext>
            </a:extLst>
          </p:cNvPr>
          <p:cNvSpPr/>
          <p:nvPr/>
        </p:nvSpPr>
        <p:spPr>
          <a:xfrm>
            <a:off x="745019" y="3988408"/>
            <a:ext cx="10889673" cy="1284615"/>
          </a:xfrm>
          <a:prstGeom prst="downArrow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llout: Down Arrow 10">
            <a:extLst>
              <a:ext uri="{FF2B5EF4-FFF2-40B4-BE49-F238E27FC236}">
                <a16:creationId xmlns:a16="http://schemas.microsoft.com/office/drawing/2014/main" id="{C932B94F-EC2D-472E-9EA4-E0B39496E802}"/>
              </a:ext>
            </a:extLst>
          </p:cNvPr>
          <p:cNvSpPr/>
          <p:nvPr/>
        </p:nvSpPr>
        <p:spPr>
          <a:xfrm>
            <a:off x="1756576" y="3345386"/>
            <a:ext cx="8781357" cy="743514"/>
          </a:xfrm>
          <a:prstGeom prst="downArrow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2316AE-4782-46ED-B860-3F57486E7DF4}"/>
              </a:ext>
            </a:extLst>
          </p:cNvPr>
          <p:cNvSpPr/>
          <p:nvPr/>
        </p:nvSpPr>
        <p:spPr>
          <a:xfrm>
            <a:off x="1628687" y="1847326"/>
            <a:ext cx="8863445" cy="12145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F64F8-3701-42A4-AF70-116C847B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Sentience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3B786-2F3E-4846-9AEF-8838D7724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054" y="1652155"/>
            <a:ext cx="10058400" cy="1335577"/>
          </a:xfrm>
        </p:spPr>
        <p:txBody>
          <a:bodyPr>
            <a:normAutofit fontScale="62500" lnSpcReduction="20000"/>
          </a:bodyPr>
          <a:lstStyle/>
          <a:p>
            <a:pPr algn="ctr"/>
            <a:endParaRPr lang="en-US" sz="2800" b="1" dirty="0"/>
          </a:p>
          <a:p>
            <a:pPr algn="ctr"/>
            <a:r>
              <a:rPr lang="en-US" sz="4500" b="1" dirty="0"/>
              <a:t>An animal’s ability to have feelings, </a:t>
            </a:r>
          </a:p>
          <a:p>
            <a:pPr algn="ctr"/>
            <a:r>
              <a:rPr lang="en-US" sz="4500" b="1" dirty="0"/>
              <a:t>perceptions and experience that matter to it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41C1F4-852B-40CF-A0E9-1528187ABB71}"/>
              </a:ext>
            </a:extLst>
          </p:cNvPr>
          <p:cNvSpPr/>
          <p:nvPr/>
        </p:nvSpPr>
        <p:spPr>
          <a:xfrm>
            <a:off x="1351851" y="3384276"/>
            <a:ext cx="95908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Animals experience both positive and negative emotions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CD4B6C0-29BC-47D0-9E11-7458C33A5F77}"/>
              </a:ext>
            </a:extLst>
          </p:cNvPr>
          <p:cNvSpPr/>
          <p:nvPr/>
        </p:nvSpPr>
        <p:spPr>
          <a:xfrm>
            <a:off x="5884164" y="3088584"/>
            <a:ext cx="484632" cy="3221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9E40F7-A008-478B-B6F2-02B2716B8D39}"/>
              </a:ext>
            </a:extLst>
          </p:cNvPr>
          <p:cNvSpPr/>
          <p:nvPr/>
        </p:nvSpPr>
        <p:spPr>
          <a:xfrm>
            <a:off x="745019" y="3970036"/>
            <a:ext cx="10588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Do animals need more opportunities for positive experiences? </a:t>
            </a:r>
          </a:p>
          <a:p>
            <a:pPr algn="ctr"/>
            <a:r>
              <a:rPr lang="en-US" sz="2800" dirty="0"/>
              <a:t>i.e. undertake behaviours that they find rewarding?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A142FA-DD21-4148-B88A-FC6330519499}"/>
              </a:ext>
            </a:extLst>
          </p:cNvPr>
          <p:cNvSpPr/>
          <p:nvPr/>
        </p:nvSpPr>
        <p:spPr>
          <a:xfrm>
            <a:off x="2546806" y="5273023"/>
            <a:ext cx="7200900" cy="9823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The Good Life Concept</a:t>
            </a:r>
          </a:p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“A life worth living”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9C88B3F-39A7-4743-A6EF-11DF3E6AF70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049" y="-3659"/>
            <a:ext cx="2664951" cy="199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8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8" grpId="0"/>
      <p:bldP spid="10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ED69C2-9E49-4D7B-8F52-4BEF6252A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3164" y="1"/>
            <a:ext cx="13897200" cy="633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3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4B6A62-A5BC-42CD-875E-FA0D382AA0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5828"/>
            <a:ext cx="6012492" cy="45093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12A970-4F56-4AE5-892E-74E512962BB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492" y="746436"/>
            <a:ext cx="6087649" cy="456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18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9291B-5837-4F5F-A174-08AEAABB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0A09C-08C2-4857-98A5-DF2AB4F58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78865"/>
            <a:ext cx="9667702" cy="3822085"/>
          </a:xfrm>
        </p:spPr>
        <p:txBody>
          <a:bodyPr>
            <a:normAutofit/>
          </a:bodyPr>
          <a:lstStyle/>
          <a:p>
            <a:r>
              <a:rPr lang="en-US" dirty="0"/>
              <a:t>Assessment Frameworks:</a:t>
            </a:r>
          </a:p>
          <a:p>
            <a:r>
              <a:rPr lang="en-US" b="1" dirty="0"/>
              <a:t>Five Freedoms (1965): “</a:t>
            </a:r>
            <a:r>
              <a:rPr lang="en-US" dirty="0"/>
              <a:t>freedom from hunger or thirst, discomfort (shelter), pain, injury or disease, fear and distress, and freedom to perform (most) natural behaviours”</a:t>
            </a:r>
          </a:p>
          <a:p>
            <a:r>
              <a:rPr lang="en-US" b="1" dirty="0"/>
              <a:t>Five Domains Model (David Mellor, 2016)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A04044-C8E2-4D0A-B7C1-71DB4A100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084320"/>
              </p:ext>
            </p:extLst>
          </p:nvPr>
        </p:nvGraphicFramePr>
        <p:xfrm>
          <a:off x="1867130" y="3606251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100">
                  <a:extLst>
                    <a:ext uri="{9D8B030D-6E8A-4147-A177-3AD203B41FA5}">
                      <a16:colId xmlns:a16="http://schemas.microsoft.com/office/drawing/2014/main" val="2402144562"/>
                    </a:ext>
                  </a:extLst>
                </a:gridCol>
                <a:gridCol w="1683327">
                  <a:extLst>
                    <a:ext uri="{9D8B030D-6E8A-4147-A177-3AD203B41FA5}">
                      <a16:colId xmlns:a16="http://schemas.microsoft.com/office/drawing/2014/main" val="3929664015"/>
                    </a:ext>
                  </a:extLst>
                </a:gridCol>
                <a:gridCol w="5390572">
                  <a:extLst>
                    <a:ext uri="{9D8B030D-6E8A-4147-A177-3AD203B41FA5}">
                      <a16:colId xmlns:a16="http://schemas.microsoft.com/office/drawing/2014/main" val="307195907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Domains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Scale of delivery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1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Environment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7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Nutrition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54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Health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46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Behaviour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2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Affective state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71569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93193E73-4296-40D7-9404-A359E3018130}"/>
              </a:ext>
            </a:extLst>
          </p:cNvPr>
          <p:cNvGrpSpPr/>
          <p:nvPr/>
        </p:nvGrpSpPr>
        <p:grpSpPr>
          <a:xfrm>
            <a:off x="4998029" y="4329296"/>
            <a:ext cx="4696691" cy="1180649"/>
            <a:chOff x="5049982" y="4987482"/>
            <a:chExt cx="4696691" cy="118064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70146E7-6C0A-4421-A20A-DCD42A9CD506}"/>
                </a:ext>
              </a:extLst>
            </p:cNvPr>
            <p:cNvCxnSpPr/>
            <p:nvPr/>
          </p:nvCxnSpPr>
          <p:spPr>
            <a:xfrm>
              <a:off x="5049982" y="5288973"/>
              <a:ext cx="469669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440E7CD-6E57-4C38-9A38-6A8A3D1BA4A5}"/>
                </a:ext>
              </a:extLst>
            </p:cNvPr>
            <p:cNvCxnSpPr>
              <a:cxnSpLocks/>
            </p:cNvCxnSpPr>
            <p:nvPr/>
          </p:nvCxnSpPr>
          <p:spPr>
            <a:xfrm>
              <a:off x="5049982" y="4991023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AF5E9C1-BD34-42A0-827D-2EF55FB97AF4}"/>
                </a:ext>
              </a:extLst>
            </p:cNvPr>
            <p:cNvCxnSpPr>
              <a:cxnSpLocks/>
            </p:cNvCxnSpPr>
            <p:nvPr/>
          </p:nvCxnSpPr>
          <p:spPr>
            <a:xfrm>
              <a:off x="5514109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DC7AD5B-5C18-4F23-BC53-431C7851406E}"/>
                </a:ext>
              </a:extLst>
            </p:cNvPr>
            <p:cNvCxnSpPr>
              <a:cxnSpLocks/>
            </p:cNvCxnSpPr>
            <p:nvPr/>
          </p:nvCxnSpPr>
          <p:spPr>
            <a:xfrm>
              <a:off x="8773391" y="4994409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1D4FD05-8D00-465F-955F-2207498A92E1}"/>
                </a:ext>
              </a:extLst>
            </p:cNvPr>
            <p:cNvCxnSpPr>
              <a:cxnSpLocks/>
            </p:cNvCxnSpPr>
            <p:nvPr/>
          </p:nvCxnSpPr>
          <p:spPr>
            <a:xfrm>
              <a:off x="9746673" y="4994409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B18B6D-B96B-459F-AB57-FB2D42180141}"/>
                </a:ext>
              </a:extLst>
            </p:cNvPr>
            <p:cNvCxnSpPr>
              <a:cxnSpLocks/>
            </p:cNvCxnSpPr>
            <p:nvPr/>
          </p:nvCxnSpPr>
          <p:spPr>
            <a:xfrm>
              <a:off x="6875319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8051031-4285-47B6-AE26-5F43E003FA0B}"/>
                </a:ext>
              </a:extLst>
            </p:cNvPr>
            <p:cNvCxnSpPr>
              <a:cxnSpLocks/>
            </p:cNvCxnSpPr>
            <p:nvPr/>
          </p:nvCxnSpPr>
          <p:spPr>
            <a:xfrm>
              <a:off x="5931130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EEBFA5E-AFF2-420C-AA10-9C1199525D17}"/>
                </a:ext>
              </a:extLst>
            </p:cNvPr>
            <p:cNvCxnSpPr>
              <a:cxnSpLocks/>
            </p:cNvCxnSpPr>
            <p:nvPr/>
          </p:nvCxnSpPr>
          <p:spPr>
            <a:xfrm>
              <a:off x="6390408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D642450-E158-48EF-8E3F-126C60DB6B6A}"/>
                </a:ext>
              </a:extLst>
            </p:cNvPr>
            <p:cNvCxnSpPr>
              <a:cxnSpLocks/>
            </p:cNvCxnSpPr>
            <p:nvPr/>
          </p:nvCxnSpPr>
          <p:spPr>
            <a:xfrm>
              <a:off x="7308273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C4B55E-407A-4DDA-BFB3-59A308124420}"/>
                </a:ext>
              </a:extLst>
            </p:cNvPr>
            <p:cNvCxnSpPr>
              <a:cxnSpLocks/>
            </p:cNvCxnSpPr>
            <p:nvPr/>
          </p:nvCxnSpPr>
          <p:spPr>
            <a:xfrm>
              <a:off x="8239991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66414CE-EF93-472D-9F9A-7424230B2460}"/>
                </a:ext>
              </a:extLst>
            </p:cNvPr>
            <p:cNvCxnSpPr>
              <a:cxnSpLocks/>
            </p:cNvCxnSpPr>
            <p:nvPr/>
          </p:nvCxnSpPr>
          <p:spPr>
            <a:xfrm>
              <a:off x="9275619" y="5008341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0CF9B8-16CA-44F6-A55C-C512F02C1EE5}"/>
                </a:ext>
              </a:extLst>
            </p:cNvPr>
            <p:cNvSpPr txBox="1"/>
            <p:nvPr/>
          </p:nvSpPr>
          <p:spPr>
            <a:xfrm>
              <a:off x="5355295" y="5787636"/>
              <a:ext cx="1009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Negative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60939A0-C0A1-4718-BBF8-C066323F0AD1}"/>
                </a:ext>
              </a:extLst>
            </p:cNvPr>
            <p:cNvSpPr txBox="1"/>
            <p:nvPr/>
          </p:nvSpPr>
          <p:spPr>
            <a:xfrm>
              <a:off x="8643694" y="5798799"/>
              <a:ext cx="9103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Positive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8290D00-8A2C-4795-83BD-75F637757D47}"/>
                </a:ext>
              </a:extLst>
            </p:cNvPr>
            <p:cNvCxnSpPr>
              <a:cxnSpLocks/>
            </p:cNvCxnSpPr>
            <p:nvPr/>
          </p:nvCxnSpPr>
          <p:spPr>
            <a:xfrm>
              <a:off x="7782791" y="4987482"/>
              <a:ext cx="0" cy="4156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EA2D021-0EAD-482B-8CCA-04BC67340BB7}"/>
                </a:ext>
              </a:extLst>
            </p:cNvPr>
            <p:cNvSpPr txBox="1"/>
            <p:nvPr/>
          </p:nvSpPr>
          <p:spPr>
            <a:xfrm>
              <a:off x="7132626" y="546234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0</a:t>
              </a:r>
            </a:p>
          </p:txBody>
        </p: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B51B936D-8D7F-42F7-9C5B-1B59A78AC1AB}"/>
                </a:ext>
              </a:extLst>
            </p:cNvPr>
            <p:cNvSpPr/>
            <p:nvPr/>
          </p:nvSpPr>
          <p:spPr>
            <a:xfrm>
              <a:off x="8154490" y="5447342"/>
              <a:ext cx="978408" cy="31714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E69C8B56-A2B3-4458-B108-3B5F9CD9F571}"/>
                </a:ext>
              </a:extLst>
            </p:cNvPr>
            <p:cNvSpPr/>
            <p:nvPr/>
          </p:nvSpPr>
          <p:spPr>
            <a:xfrm rot="10800000">
              <a:off x="5574041" y="5441488"/>
              <a:ext cx="978408" cy="31714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1203D3E4-7D1C-4471-9CA7-3B6D100079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3545" y="0"/>
            <a:ext cx="2528455" cy="225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73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C3E61-3571-41A8-9337-CF9DB30B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Challenges for us all!!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668AF-16C5-43FF-8409-6C73A5313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2226703"/>
          </a:xfrm>
        </p:spPr>
        <p:txBody>
          <a:bodyPr>
            <a:normAutofit/>
          </a:bodyPr>
          <a:lstStyle/>
          <a:p>
            <a:r>
              <a:rPr lang="en-US" sz="2400" b="1" dirty="0"/>
              <a:t>For NAWAC:</a:t>
            </a:r>
          </a:p>
          <a:p>
            <a:pPr marL="569913" lvl="1" indent="-369888">
              <a:buFont typeface="Courier New" panose="02070309020205020404" pitchFamily="49" charset="0"/>
              <a:buChar char="o"/>
            </a:pPr>
            <a:r>
              <a:rPr lang="en-US" sz="2400" dirty="0"/>
              <a:t>How do we acknowledge sentience as we review codes?</a:t>
            </a:r>
          </a:p>
          <a:p>
            <a:pPr marL="569913" lvl="1" indent="-369888">
              <a:buFont typeface="Courier New" panose="02070309020205020404" pitchFamily="49" charset="0"/>
              <a:buChar char="o"/>
            </a:pPr>
            <a:r>
              <a:rPr lang="en-US" sz="2400" dirty="0"/>
              <a:t>How does this affect our industry stakeholders?</a:t>
            </a:r>
          </a:p>
          <a:p>
            <a:pPr marL="569913" lvl="1" indent="-369888">
              <a:buFont typeface="Courier New" panose="02070309020205020404" pitchFamily="49" charset="0"/>
              <a:buChar char="o"/>
            </a:pPr>
            <a:r>
              <a:rPr lang="en-US" sz="2400" dirty="0"/>
              <a:t>Does the animal become a stakeholder?</a:t>
            </a:r>
          </a:p>
          <a:p>
            <a:pPr marL="201168" lvl="1" indent="0" algn="ctr">
              <a:buNone/>
            </a:pPr>
            <a:r>
              <a:rPr lang="en-US" sz="2400" b="1" i="1" dirty="0"/>
              <a:t>Stakeholder workshop in November 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D8777-8B76-4EF9-A6FF-06EDD3834F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0645" y="11506"/>
            <a:ext cx="2871355" cy="40609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9B9D6F-8F88-4706-8A11-A29079848166}"/>
              </a:ext>
            </a:extLst>
          </p:cNvPr>
          <p:cNvSpPr txBox="1"/>
          <p:nvPr/>
        </p:nvSpPr>
        <p:spPr>
          <a:xfrm>
            <a:off x="712519" y="4072436"/>
            <a:ext cx="106488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Relevant to you…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Increasing consumer awareness of ‘quality of life” 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dirty="0"/>
              <a:t>Demand for production animals to have (had) a “Good Life” 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600" b="1" i="1" dirty="0"/>
              <a:t>Can we show that the hens on your farms have “a life worth living”?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1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AB351-7C26-4FCC-8756-5C50056A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Future code reviews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71ACF3-27E3-4652-8AC2-2F416A73D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9582" y="0"/>
            <a:ext cx="2722418" cy="28209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683A26-CD6D-4BA6-AB8C-A96FC5CE88D8}"/>
              </a:ext>
            </a:extLst>
          </p:cNvPr>
          <p:cNvSpPr txBox="1"/>
          <p:nvPr/>
        </p:nvSpPr>
        <p:spPr>
          <a:xfrm>
            <a:off x="1097280" y="3107571"/>
            <a:ext cx="93886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Amendment now allows partial reviews, i.e. of a section of standard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2005 … 2012 ….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At next review: New Minimum Standard that young birds are to be raised in the system that they will be farmed</a:t>
            </a:r>
          </a:p>
        </p:txBody>
      </p:sp>
    </p:spTree>
    <p:extLst>
      <p:ext uri="{BB962C8B-B14F-4D97-AF65-F5344CB8AC3E}">
        <p14:creationId xmlns:p14="http://schemas.microsoft.com/office/powerpoint/2010/main" val="2876860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268977-CBBA-4F42-8520-8DD907DA45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7" b="-12914"/>
          <a:stretch/>
        </p:blipFill>
        <p:spPr>
          <a:xfrm>
            <a:off x="-240787" y="0"/>
            <a:ext cx="12820593" cy="7953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9BE24A-A686-4D5E-9876-FA7FC23F8190}"/>
              </a:ext>
            </a:extLst>
          </p:cNvPr>
          <p:cNvSpPr txBox="1"/>
          <p:nvPr/>
        </p:nvSpPr>
        <p:spPr>
          <a:xfrm>
            <a:off x="1097280" y="5895191"/>
            <a:ext cx="9404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Thank you for listening – Questions please?</a:t>
            </a:r>
          </a:p>
        </p:txBody>
      </p:sp>
    </p:spTree>
    <p:extLst>
      <p:ext uri="{BB962C8B-B14F-4D97-AF65-F5344CB8AC3E}">
        <p14:creationId xmlns:p14="http://schemas.microsoft.com/office/powerpoint/2010/main" val="7799725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1342</TotalTime>
  <Words>833</Words>
  <Application>Microsoft Office PowerPoint</Application>
  <PresentationFormat>Widescreen</PresentationFormat>
  <Paragraphs>239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Calibri Light</vt:lpstr>
      <vt:lpstr>Courier New</vt:lpstr>
      <vt:lpstr>Times New Roman</vt:lpstr>
      <vt:lpstr>Retrospect</vt:lpstr>
      <vt:lpstr>NAWAC</vt:lpstr>
      <vt:lpstr>Committee Work</vt:lpstr>
      <vt:lpstr>How did NAWAC come about?</vt:lpstr>
      <vt:lpstr>Where is NAWAC in the big picture?</vt:lpstr>
      <vt:lpstr>How are codes developed?</vt:lpstr>
      <vt:lpstr>MCDA analysis matrix</vt:lpstr>
      <vt:lpstr>How are codes developed?</vt:lpstr>
      <vt:lpstr>What must NAWAC consider?</vt:lpstr>
      <vt:lpstr>What happens then?</vt:lpstr>
      <vt:lpstr>Who is on the Committee?</vt:lpstr>
      <vt:lpstr>How does the committee work?</vt:lpstr>
      <vt:lpstr>Future challenges</vt:lpstr>
      <vt:lpstr>The Introduction of Regulations</vt:lpstr>
      <vt:lpstr>Relevant to you…</vt:lpstr>
      <vt:lpstr>Sentience</vt:lpstr>
      <vt:lpstr>PowerPoint Presentation</vt:lpstr>
      <vt:lpstr>PowerPoint Presentation</vt:lpstr>
      <vt:lpstr>Implications</vt:lpstr>
      <vt:lpstr>Challenges for us all!!</vt:lpstr>
      <vt:lpstr>Future code reviews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NAWAC</dc:title>
  <dc:creator>Gwyneth Verkerk</dc:creator>
  <cp:lastModifiedBy>Gwyneth Verkerk</cp:lastModifiedBy>
  <cp:revision>90</cp:revision>
  <dcterms:created xsi:type="dcterms:W3CDTF">2017-09-21T05:05:28Z</dcterms:created>
  <dcterms:modified xsi:type="dcterms:W3CDTF">2017-09-25T03:48:08Z</dcterms:modified>
</cp:coreProperties>
</file>